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45" r:id="rId3"/>
    <p:sldId id="312" r:id="rId4"/>
    <p:sldId id="324" r:id="rId5"/>
    <p:sldId id="317" r:id="rId6"/>
    <p:sldId id="338" r:id="rId7"/>
    <p:sldId id="318" r:id="rId8"/>
    <p:sldId id="346" r:id="rId9"/>
    <p:sldId id="329" r:id="rId10"/>
    <p:sldId id="323" r:id="rId11"/>
    <p:sldId id="320" r:id="rId12"/>
    <p:sldId id="325" r:id="rId13"/>
    <p:sldId id="353" r:id="rId14"/>
    <p:sldId id="330" r:id="rId15"/>
    <p:sldId id="347" r:id="rId16"/>
    <p:sldId id="326" r:id="rId17"/>
    <p:sldId id="343" r:id="rId18"/>
    <p:sldId id="3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A"/>
    <a:srgbClr val="00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84" autoAdjust="0"/>
    <p:restoredTop sz="96081" autoAdjust="0"/>
  </p:normalViewPr>
  <p:slideViewPr>
    <p:cSldViewPr snapToGrid="0">
      <p:cViewPr varScale="1">
        <p:scale>
          <a:sx n="61" d="100"/>
          <a:sy n="61" d="100"/>
        </p:scale>
        <p:origin x="78" y="894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-1302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yerpredictions.typepad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mi.org/-/media/pmi/documents/public/pdf/learning/thought-leadership/pulse/the-essential-role-of-communications.pdf?v=e1f0e914-4b3a-456f-b75e-40101632258b&amp;sc_lang_temp=en" TargetMode="External"/><Relationship Id="rId4" Type="http://schemas.openxmlformats.org/officeDocument/2006/relationships/hyperlink" Target="https://www.pmi.org/learning/library/effective-communication-better-project-management-6480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Dilbert sources: https://assets.amuniversal.com/91c036108ed50137ae6d005056a9545d and https://assets.amuniversal.com/1c92c10016570130ff3e001dd8b71c47</a:t>
            </a:r>
          </a:p>
          <a:p>
            <a:endParaRPr lang="en-US" dirty="0"/>
          </a:p>
          <a:p>
            <a:r>
              <a:rPr lang="en-US" dirty="0"/>
              <a:t>Unless otherwise stated in the slide notes, all material in this slideshow come from: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Dessler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G. &amp; Starke, F.A. (2004). Management: Principles and practices for tomorrow's leaders (2nd Canadian ed.). Toronto: Pearson Education Canada. [pp. 412-419, 435-436]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Video : 2 min</a:t>
            </a:r>
          </a:p>
          <a:p>
            <a:r>
              <a:rPr lang="en-CA" dirty="0"/>
              <a:t>Source: Kerzner, </a:t>
            </a:r>
            <a:r>
              <a:rPr lang="en-CA" dirty="0" err="1"/>
              <a:t>Dessler</a:t>
            </a:r>
            <a:r>
              <a:rPr lang="en-CA" dirty="0"/>
              <a:t> and Starke excerpt</a:t>
            </a:r>
          </a:p>
          <a:p>
            <a:r>
              <a:rPr lang="en-CA" dirty="0"/>
              <a:t>Image: https://goascend.biz/wp-content/uploads/2017/02/Slide3-3.jpg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179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Video 12 min</a:t>
            </a:r>
          </a:p>
          <a:p>
            <a:r>
              <a:rPr lang="en-CA" dirty="0"/>
              <a:t>Imagehttps://thumbs.dreamstime.com/b/man-trying-to-sell-his-product-persuading-people-using-persuasion-skill-flat-cartoon-style-45579254.jpg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075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Kerzner (11</a:t>
            </a:r>
            <a:r>
              <a:rPr lang="en-CA" baseline="30000" dirty="0"/>
              <a:t>th</a:t>
            </a:r>
            <a:r>
              <a:rPr lang="en-CA" dirty="0"/>
              <a:t> edition)</a:t>
            </a:r>
          </a:p>
          <a:p>
            <a:r>
              <a:rPr lang="en-CA" dirty="0"/>
              <a:t>Image: http://www.webquestcreator2.com/majwq/public/files/files_user/18835/CONCLUSION.jpg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661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 source: https://assets.amuniversal.com/8c42e220ef7501317f73005056a9545d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https://assets.amuniversal.com/22d2f280b94101366146005056a9545d</a:t>
            </a:r>
          </a:p>
          <a:p>
            <a:endParaRPr lang="en-CA" dirty="0"/>
          </a:p>
          <a:p>
            <a:r>
              <a:rPr lang="en-CA" dirty="0"/>
              <a:t>Dilbert cartoon source: https://assets.amuniversal.com/1f27c6c0c4fe01343cdb005056a9545d</a:t>
            </a:r>
          </a:p>
          <a:p>
            <a:r>
              <a:rPr lang="en-CA" dirty="0"/>
              <a:t>https://assets.amuniversal.com/2252be60c4fe01343cdb005056a9545d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21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https://www.taxconnections.com/taxblog/wp-content/uploads/TaxConnections-Picture-Expert-Advice-square-1024x1024.jpg</a:t>
            </a:r>
          </a:p>
          <a:p>
            <a:endParaRPr lang="en-CA" dirty="0"/>
          </a:p>
          <a:p>
            <a:r>
              <a:rPr lang="en-CA" dirty="0"/>
              <a:t>Dyer quote: </a:t>
            </a:r>
            <a:r>
              <a:rPr lang="en-CA" dirty="0">
                <a:hlinkClick r:id="rId3"/>
              </a:rPr>
              <a:t>https://dyerpredictions.typepad.com/</a:t>
            </a:r>
            <a:endParaRPr lang="en-CA" dirty="0"/>
          </a:p>
          <a:p>
            <a:endParaRPr lang="en-CA" dirty="0"/>
          </a:p>
          <a:p>
            <a:r>
              <a:rPr lang="en-CA" dirty="0"/>
              <a:t>90% of PM job is communication - source: </a:t>
            </a:r>
            <a:r>
              <a:rPr lang="en-CA" dirty="0">
                <a:hlinkClick r:id="rId4"/>
              </a:rPr>
              <a:t>https://www.pmi.org/learning/library/effective-communication-better-project-management-6480</a:t>
            </a:r>
            <a:endParaRPr lang="en-CA" dirty="0"/>
          </a:p>
          <a:p>
            <a:endParaRPr lang="en-CA" dirty="0"/>
          </a:p>
          <a:p>
            <a:r>
              <a:rPr lang="en-CA" dirty="0"/>
              <a:t>1 out of 5 projects fails due to ineffective communications: PMI 2013 Pulse of the Profession - </a:t>
            </a:r>
            <a:r>
              <a:rPr lang="en-CA" dirty="0">
                <a:hlinkClick r:id="rId5"/>
              </a:rPr>
              <a:t>https://www.pmi.org/-/media/pmi/documents/public/pdf/learning/thought-leadership/pulse/the-essential-role-of-communications.pdf?v=e1f0e914-4b3a-456f-b75e-40101632258b&amp;sc_lang_temp=en</a:t>
            </a:r>
            <a:r>
              <a:rPr lang="en-CA" dirty="0"/>
              <a:t> – where success is measured as meeting project goals, on time, within budget; according to PMI Pulse of the Profession research, 2 in 5 projects ‘fail’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397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https://2minutemom.files.wordpress.com/2016/05/communicationmodeldiagram.png?w=663</a:t>
            </a:r>
          </a:p>
          <a:p>
            <a:r>
              <a:rPr lang="en-CA" dirty="0"/>
              <a:t>In our assigned reading from </a:t>
            </a:r>
            <a:r>
              <a:rPr lang="en-CA" dirty="0" err="1"/>
              <a:t>Dessler</a:t>
            </a:r>
            <a:r>
              <a:rPr lang="en-CA" dirty="0"/>
              <a:t> and Starke, the authors use some slightly different terms: ‘information source’ instead of ‘message’, and ‘signal’ instead of ‘encoding’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147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http://www.allthingscahill.com/wp-content/uploads/2016/08/Communication-Breakdown.jpg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339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Video is 5:24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0613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https://image.slidesharecdn.com/communicationstyle-170518131521/95/communication-style-1-638.jpg?cb=1495113540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89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Proxemics is pronounced: </a:t>
            </a:r>
            <a:r>
              <a:rPr lang="en-CA" dirty="0" err="1"/>
              <a:t>prahk</a:t>
            </a:r>
            <a:r>
              <a:rPr lang="en-CA" dirty="0"/>
              <a:t>-SEE-micks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https://image.slidesharecdn.com/difficultconversations-1223565386974051-9/95/having-difficult-conversations-1-728.jpg?cb=1223540252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592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https://www.gsb.stanford.edu/sites/gsb/files/Feedback%20sidebar.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543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https://contentwritingtraining.files.wordpress.com/2013/03/content-writing-9.jpg</a:t>
            </a:r>
          </a:p>
          <a:p>
            <a:r>
              <a:rPr lang="en-CA" dirty="0"/>
              <a:t>https://www.quickanddirtytips.com/sites/default/files/images/1329/speech-podium.jpg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25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_dAkDsBQy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cFdCzN7RYb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dGTHQB2aB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787076"/>
            <a:ext cx="9144000" cy="995939"/>
          </a:xfrm>
        </p:spPr>
        <p:txBody>
          <a:bodyPr>
            <a:noAutofit/>
          </a:bodyPr>
          <a:lstStyle/>
          <a:p>
            <a:r>
              <a:rPr lang="en-CA" sz="4000" dirty="0">
                <a:latin typeface="Trebuchet MS" panose="020B0603020202020204" pitchFamily="34" charset="0"/>
              </a:rPr>
              <a:t>Module 11: Communication  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226B-C246-4E5A-A548-E9B5CF71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839" y="576394"/>
            <a:ext cx="683891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Non-verbal communication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9F4BD8-CBE5-46D2-A775-E79882AB28B5}"/>
              </a:ext>
            </a:extLst>
          </p:cNvPr>
          <p:cNvSpPr txBox="1"/>
          <p:nvPr/>
        </p:nvSpPr>
        <p:spPr>
          <a:xfrm>
            <a:off x="1020114" y="1659285"/>
            <a:ext cx="101517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Facial expressions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Eye contact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Posture/body language (e.g., crossed arms, leaning forward/backward, mirroring gestures of the other person)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Paralinguistics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(e.g., tone of voice, inflection, speaking softly to calm someone down)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Proxemics (personal space)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Haptics (communicating through touch)</a:t>
            </a:r>
            <a:endParaRPr lang="en-CA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C696F-DEA0-4D69-B7F1-B8AAEB47A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749" y="4372599"/>
            <a:ext cx="2184112" cy="222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9891-F10D-42DC-94DA-52944CDA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724" y="801801"/>
            <a:ext cx="959252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General tips for Improving interpersonal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446A5-CD63-43B1-B9D7-5FEB64CC2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2324" y="2185639"/>
            <a:ext cx="10506926" cy="32338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Pay attention (to improve sharing of understanding)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 clear with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Make sure tone, expression, words are all consistent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 an active listener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Avoid putting the person ‘on the defensive’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 prepared to back up your assertions with evidence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8CBC51-B0BA-4260-9EE3-F604542E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64" y="380617"/>
            <a:ext cx="2067432" cy="16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BADF-B607-458B-9F8B-AADA6BD92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102" y="328837"/>
            <a:ext cx="1001379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Tips for written and oral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44378-078E-4080-B01A-ADA9B6197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920" y="1606328"/>
            <a:ext cx="4202104" cy="4906108"/>
          </a:xfrm>
        </p:spPr>
        <p:txBody>
          <a:bodyPr/>
          <a:lstStyle/>
          <a:p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Written: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Write for your audience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Edit for grammar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 concise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 mindful of using overcomplicated words/phrases</a:t>
            </a:r>
          </a:p>
          <a:p>
            <a:endParaRPr lang="en-CA" dirty="0">
              <a:latin typeface="Trebuchet MS" panose="020B0603020202020204" pitchFamily="34" charset="0"/>
            </a:endParaRPr>
          </a:p>
          <a:p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E26386-33D0-49A6-8257-B39DBBE70C5F}"/>
              </a:ext>
            </a:extLst>
          </p:cNvPr>
          <p:cNvSpPr txBox="1">
            <a:spLocks/>
          </p:cNvSpPr>
          <p:nvPr/>
        </p:nvSpPr>
        <p:spPr bwMode="auto">
          <a:xfrm>
            <a:off x="5062654" y="1606328"/>
            <a:ext cx="6802244" cy="4906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Oral: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Speak up!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Try to achieve rapport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Eye contact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Use gestures and physical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Use notes minimally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‘Read’ your audience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Emphasize important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Channel nervousness into enthusiasm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762AE-3012-4193-96C7-FC1809315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124" y="1126696"/>
            <a:ext cx="1246548" cy="1644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CD965-1C27-4BB5-ACD4-216DDCDC7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672" y="2293895"/>
            <a:ext cx="1252226" cy="14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0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EEC3D-5E6A-4851-9441-158A3507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6" y="599016"/>
            <a:ext cx="9466264" cy="6023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06F52-D79C-4BA9-9A95-4D7EADB12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781" y="4944533"/>
            <a:ext cx="2528083" cy="16781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2835B1-9C11-4879-B6F0-B8BFB1D08E51}"/>
              </a:ext>
            </a:extLst>
          </p:cNvPr>
          <p:cNvSpPr txBox="1">
            <a:spLocks/>
          </p:cNvSpPr>
          <p:nvPr/>
        </p:nvSpPr>
        <p:spPr bwMode="auto">
          <a:xfrm>
            <a:off x="9956800" y="798160"/>
            <a:ext cx="2049464" cy="167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Public speaking is hard!!</a:t>
            </a:r>
          </a:p>
        </p:txBody>
      </p:sp>
    </p:spTree>
    <p:extLst>
      <p:ext uri="{BB962C8B-B14F-4D97-AF65-F5344CB8AC3E}">
        <p14:creationId xmlns:p14="http://schemas.microsoft.com/office/powerpoint/2010/main" val="35010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0B0E-86F9-4EA2-AF7A-73A1EB2C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215" y="488310"/>
            <a:ext cx="815567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Active listening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921FA-F77A-40BB-8AC4-0A0BC632B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361" y="1846385"/>
            <a:ext cx="11132916" cy="460933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Listen to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Look for non-verbal cues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Do not interrupt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Seek clarification by asking questions if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Do not get distracted (focus on the speaker)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Try to understand the speaker’s perspective (keep an open mind)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Process the message while it is being delivered</a:t>
            </a:r>
          </a:p>
          <a:p>
            <a:pPr algn="r"/>
            <a:r>
              <a:rPr lang="en-CA" dirty="0">
                <a:latin typeface="Trebuchet MS" panose="020B0603020202020204" pitchFamily="34" charset="0"/>
              </a:rPr>
              <a:t>(</a:t>
            </a:r>
            <a:r>
              <a:rPr lang="en-CA" dirty="0">
                <a:latin typeface="Trebuchet MS" panose="020B0603020202020204" pitchFamily="34" charset="0"/>
                <a:hlinkClick r:id="rId3"/>
              </a:rPr>
              <a:t>video</a:t>
            </a:r>
            <a:r>
              <a:rPr lang="en-CA" dirty="0">
                <a:latin typeface="Trebuchet MS" panose="020B0603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9035D-0DAD-4592-9ACD-626021CD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826" y="156694"/>
            <a:ext cx="4918874" cy="2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4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F67839-A854-4AE4-9DCE-AE4A59FC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238" y="450076"/>
            <a:ext cx="3573341" cy="367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4A1ACB-681E-4453-8233-FEA21995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1" y="2106122"/>
            <a:ext cx="7123808" cy="455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8B5E7-3331-49EE-A50A-8C319ECC5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041" y="4308760"/>
            <a:ext cx="2666167" cy="23497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28FE8D1-9252-4A61-988E-8B990A8E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506" y="722917"/>
            <a:ext cx="286437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Listen!</a:t>
            </a:r>
          </a:p>
        </p:txBody>
      </p:sp>
    </p:spTree>
    <p:extLst>
      <p:ext uri="{BB962C8B-B14F-4D97-AF65-F5344CB8AC3E}">
        <p14:creationId xmlns:p14="http://schemas.microsoft.com/office/powerpoint/2010/main" val="103568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F514-259A-4C98-971B-BA55C02C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121" y="469429"/>
            <a:ext cx="939812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Improving your persuasion skills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8F280-A9F6-44AE-A66B-721468DB3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4732" y="1536192"/>
            <a:ext cx="10094517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Establish your credibility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Don’t be stubborn / uncompromising / aggressive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Look for common 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Connect emotionally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Provide evidence without being overbearing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Use examples, stories, analogies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 patient, persuasion takes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BC57F-86C7-4476-9559-F220F156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5" y="5037826"/>
            <a:ext cx="3260785" cy="1695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73FDE-778B-4D59-A26B-A11717E7F71C}"/>
              </a:ext>
            </a:extLst>
          </p:cNvPr>
          <p:cNvSpPr txBox="1"/>
          <p:nvPr/>
        </p:nvSpPr>
        <p:spPr>
          <a:xfrm>
            <a:off x="8678779" y="566286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4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321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65F0-776A-4E0C-86C1-AA4FC94F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384126"/>
            <a:ext cx="6604562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9B27F-9A4D-42B5-B583-4B774793F4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86" y="1288665"/>
            <a:ext cx="11382874" cy="505045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Don’t assume that the message you sent will be </a:t>
            </a:r>
            <a:br>
              <a:rPr lang="en-US" altLang="en-US" dirty="0">
                <a:latin typeface="Trebuchet MS" panose="020B0603020202020204" pitchFamily="34" charset="0"/>
              </a:rPr>
            </a:br>
            <a:r>
              <a:rPr lang="en-US" altLang="en-US" dirty="0">
                <a:latin typeface="Trebuchet MS" panose="020B0603020202020204" pitchFamily="34" charset="0"/>
              </a:rPr>
              <a:t>received in the form in which you sent it -- </a:t>
            </a:r>
            <a:r>
              <a:rPr lang="en-US" altLang="en-US" i="1" dirty="0">
                <a:latin typeface="Trebuchet MS" panose="020B0603020202020204" pitchFamily="34" charset="0"/>
              </a:rPr>
              <a:t>eliminate as much “noise” as you 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The most effective communications take place among people who trust each other and have common points of view --</a:t>
            </a:r>
            <a:r>
              <a:rPr lang="en-US" altLang="en-US" i="1" dirty="0">
                <a:latin typeface="Trebuchet MS" panose="020B0603020202020204" pitchFamily="34" charset="0"/>
              </a:rPr>
              <a:t> invest in relationship-building!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Good interpersonal communication skills will be one of your ‘superpowers’ as a project manager/team leader -- </a:t>
            </a:r>
            <a:r>
              <a:rPr lang="en-US" i="1" dirty="0">
                <a:latin typeface="Trebuchet MS" panose="020B0603020202020204" pitchFamily="34" charset="0"/>
              </a:rPr>
              <a:t>poor interpersonal communication skills might be your ‘kryptonite’ (a weakness leading to project failure)</a:t>
            </a:r>
            <a:endParaRPr lang="en-CA" i="1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6BBA9-F163-4EB3-9F2A-FD7DFF90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720" y="110496"/>
            <a:ext cx="1685998" cy="15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7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8910D-E4D6-4655-BB7E-D88CDAD5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" y="600732"/>
            <a:ext cx="8579037" cy="2009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76F807-7566-8BB0-0627-B2978F0B2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069" y="2800978"/>
            <a:ext cx="8080977" cy="38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6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C65E22-F3E7-40EB-AA41-97C51584E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15"/>
          <a:stretch/>
        </p:blipFill>
        <p:spPr>
          <a:xfrm>
            <a:off x="149121" y="163657"/>
            <a:ext cx="8924925" cy="1985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DD893-FB6C-4EDF-8094-8E6D1C98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71" y="1373013"/>
            <a:ext cx="8146473" cy="538961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6C689FA-CCF6-4914-AFF9-C9904EB22F4A}"/>
              </a:ext>
            </a:extLst>
          </p:cNvPr>
          <p:cNvSpPr/>
          <p:nvPr/>
        </p:nvSpPr>
        <p:spPr>
          <a:xfrm>
            <a:off x="3265712" y="5617451"/>
            <a:ext cx="8312727" cy="10768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06B65A-9F1F-4B09-9632-3DEE531A8F7B}"/>
              </a:ext>
            </a:extLst>
          </p:cNvPr>
          <p:cNvSpPr/>
          <p:nvPr/>
        </p:nvSpPr>
        <p:spPr>
          <a:xfrm>
            <a:off x="3265711" y="3960594"/>
            <a:ext cx="8312727" cy="107689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E226E0-CCB4-4212-92C4-FE907DE78079}"/>
              </a:ext>
            </a:extLst>
          </p:cNvPr>
          <p:cNvSpPr/>
          <p:nvPr/>
        </p:nvSpPr>
        <p:spPr>
          <a:xfrm>
            <a:off x="3265710" y="1218596"/>
            <a:ext cx="8312727" cy="123955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A075A0-E2B6-4DF0-822C-71B9176ED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9" y="2874744"/>
            <a:ext cx="2390775" cy="2171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9BFB9C-F3E5-0B58-FBE5-814700B36D21}"/>
              </a:ext>
            </a:extLst>
          </p:cNvPr>
          <p:cNvSpPr txBox="1"/>
          <p:nvPr/>
        </p:nvSpPr>
        <p:spPr>
          <a:xfrm>
            <a:off x="149121" y="6048012"/>
            <a:ext cx="350155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i="1" dirty="0">
                <a:solidFill>
                  <a:schemeClr val="bg1"/>
                </a:solidFill>
              </a:rPr>
              <a:t>FYI: Our course concepts are Hot Topics for project managers!</a:t>
            </a:r>
          </a:p>
        </p:txBody>
      </p:sp>
    </p:spTree>
    <p:extLst>
      <p:ext uri="{BB962C8B-B14F-4D97-AF65-F5344CB8AC3E}">
        <p14:creationId xmlns:p14="http://schemas.microsoft.com/office/powerpoint/2010/main" val="210672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1708" y="456165"/>
            <a:ext cx="5282384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600199" y="2087880"/>
            <a:ext cx="9179169" cy="256032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Communication model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Importance of nonverbal communication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Barriers to effective communication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Improving interpersonal communication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72CD3-D7F0-4DBF-8B85-F733D58E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95" y="4424572"/>
            <a:ext cx="4383194" cy="21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60D6D-5A01-4759-81CE-DC8B066680D0}"/>
              </a:ext>
            </a:extLst>
          </p:cNvPr>
          <p:cNvSpPr/>
          <p:nvPr/>
        </p:nvSpPr>
        <p:spPr>
          <a:xfrm>
            <a:off x="197838" y="2764715"/>
            <a:ext cx="6353569" cy="398777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“Project teams were asked what makes (one) project succeed. </a:t>
            </a:r>
            <a:r>
              <a:rPr lang="en-IN" sz="2800" b="1" dirty="0">
                <a:solidFill>
                  <a:schemeClr val="bg1"/>
                </a:solidFill>
              </a:rPr>
              <a:t>Over 95% of team members said that good communication was the reason for their success. Over 95% said that poor communication was the reason for their failures. </a:t>
            </a:r>
            <a:r>
              <a:rPr lang="en-IN" sz="2800" dirty="0">
                <a:solidFill>
                  <a:schemeClr val="bg1"/>
                </a:solidFill>
              </a:rPr>
              <a:t>Clearly communication appears to be the key to project success.” - </a:t>
            </a:r>
            <a:r>
              <a:rPr lang="en-IN" sz="2800" b="1" dirty="0">
                <a:solidFill>
                  <a:schemeClr val="bg1"/>
                </a:solidFill>
              </a:rPr>
              <a:t>Sue Dyer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6A21F-5C8A-4704-AAE1-D42DC277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6405" y="225826"/>
            <a:ext cx="5797758" cy="242055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/>
          <a:p>
            <a:pPr algn="r"/>
            <a:r>
              <a:rPr lang="en-CA" dirty="0"/>
              <a:t>Communication is often referred to as </a:t>
            </a:r>
            <a:r>
              <a:rPr lang="en-CA" b="1" dirty="0"/>
              <a:t>the backbone of project management </a:t>
            </a:r>
            <a:r>
              <a:rPr lang="en-CA" dirty="0"/>
              <a:t>– some experts say that “communication is 90% of a Project Manager’s job” </a:t>
            </a:r>
            <a:r>
              <a:rPr lang="en-CA" b="1" dirty="0"/>
              <a:t>- PMI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39DAB-30D9-498F-9623-D0C451ED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5" y="826273"/>
            <a:ext cx="4963978" cy="15815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E83D20-1CFC-40C6-8CEF-BFA34FCD7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15" y="3211073"/>
            <a:ext cx="3530861" cy="19633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53A073-4720-4E40-AD21-56304FE5FE7C}"/>
              </a:ext>
            </a:extLst>
          </p:cNvPr>
          <p:cNvSpPr/>
          <p:nvPr/>
        </p:nvSpPr>
        <p:spPr>
          <a:xfrm>
            <a:off x="7003229" y="5174428"/>
            <a:ext cx="5099124" cy="145774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/>
          <a:p>
            <a:pPr algn="just"/>
            <a:r>
              <a:rPr lang="en-IN" sz="2800" dirty="0">
                <a:solidFill>
                  <a:schemeClr val="bg1"/>
                </a:solidFill>
              </a:rPr>
              <a:t>“One out five projects is unsuccessful due to ineffective communications.” - </a:t>
            </a:r>
            <a:r>
              <a:rPr lang="en-IN" sz="2800" b="1" dirty="0">
                <a:solidFill>
                  <a:schemeClr val="bg1"/>
                </a:solidFill>
              </a:rPr>
              <a:t>PMI</a:t>
            </a:r>
          </a:p>
        </p:txBody>
      </p:sp>
    </p:spTree>
    <p:extLst>
      <p:ext uri="{BB962C8B-B14F-4D97-AF65-F5344CB8AC3E}">
        <p14:creationId xmlns:p14="http://schemas.microsoft.com/office/powerpoint/2010/main" val="353896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7B02-A83B-4C6D-94FE-7EF7F9A4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925" y="367042"/>
            <a:ext cx="754241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Communication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23B41-5F4E-4B1B-8D06-60771A6BF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84" y="1406769"/>
            <a:ext cx="4848921" cy="5363305"/>
          </a:xfrm>
          <a:solidFill>
            <a:schemeClr val="tx1"/>
          </a:solidFill>
        </p:spPr>
        <p:txBody>
          <a:bodyPr/>
          <a:lstStyle/>
          <a:p>
            <a:r>
              <a:rPr lang="en-CA" dirty="0">
                <a:latin typeface="Trebuchet MS" panose="020B0603020202020204" pitchFamily="34" charset="0"/>
              </a:rPr>
              <a:t>Most communication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models include the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following components:</a:t>
            </a: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Sender  </a:t>
            </a: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Message </a:t>
            </a: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Encoding</a:t>
            </a: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Medium </a:t>
            </a: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Receiver </a:t>
            </a: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Decoding </a:t>
            </a:r>
          </a:p>
          <a:p>
            <a:pPr lvl="1"/>
            <a:r>
              <a:rPr lang="en-IN" dirty="0">
                <a:latin typeface="Trebuchet MS" panose="020B0603020202020204" pitchFamily="34" charset="0"/>
              </a:rPr>
              <a:t>Feedback</a:t>
            </a: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Noise</a:t>
            </a:r>
            <a:endParaRPr lang="en-IN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4218B-C533-4FC5-8C75-AE2AEB49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56" y="1373842"/>
            <a:ext cx="7761185" cy="53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7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929D-530E-4D45-850C-D799DDD9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81" y="394846"/>
            <a:ext cx="743471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What is ‘noise’?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536B7-9D4B-46DC-A5EB-D4047D8B81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0798" y="1868553"/>
            <a:ext cx="10190403" cy="22871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Anything that blocks, distorts, or changes the message from the receiver to the sender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Noise can occur anywhere in the communication model</a:t>
            </a: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88897-596C-48D2-840C-71E11CC30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0" y="4831573"/>
            <a:ext cx="3673882" cy="1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9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16D6-517C-4D37-8ADA-52CEDA49D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737" y="248784"/>
            <a:ext cx="694234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communication barriers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E4930-7793-45FE-913E-DC5DB1A19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9726" y="1301263"/>
            <a:ext cx="9053351" cy="4363557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Ambiguous messages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Semantics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Physical barriers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Loss of transmission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Failing to communicate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Competition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Cultural, linguistic, diversity barriers (e.g., </a:t>
            </a:r>
            <a:r>
              <a:rPr lang="en-CA" dirty="0">
                <a:latin typeface="Trebuchet MS" panose="020B0603020202020204" pitchFamily="34" charset="0"/>
                <a:hlinkClick r:id="rId3"/>
              </a:rPr>
              <a:t>video</a:t>
            </a:r>
            <a:r>
              <a:rPr lang="en-CA" dirty="0">
                <a:latin typeface="Trebuchet MS" panose="020B0603020202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Psychological barriers</a:t>
            </a: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D418B-4921-4E9E-B0A5-A9C093397DF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137" y="1301263"/>
            <a:ext cx="3235308" cy="2346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82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E4930-7793-45FE-913E-DC5DB1A19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22" y="615153"/>
            <a:ext cx="4355727" cy="2576676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Your/you’re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There/their/they’re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It’s/its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Then/than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Commas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716D6-517C-4D37-8ADA-52CEDA49D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926" y="81857"/>
            <a:ext cx="6417733" cy="1404437"/>
          </a:xfrm>
        </p:spPr>
        <p:txBody>
          <a:bodyPr/>
          <a:lstStyle/>
          <a:p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communication mistakes are communication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889-D3A0-4C43-8BE3-4791F36C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32641">
            <a:off x="8296275" y="2192846"/>
            <a:ext cx="3347860" cy="2008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3D1D3-355E-46B1-8AC6-8ED2B8183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303" y="4313691"/>
            <a:ext cx="3876675" cy="2295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52DF1A-DD08-4422-9683-EE6A12C6E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80"/>
          <a:stretch/>
        </p:blipFill>
        <p:spPr>
          <a:xfrm>
            <a:off x="177022" y="3493864"/>
            <a:ext cx="4457700" cy="311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E2A586-A8C6-41AE-A161-3DF9D024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837" y="1785937"/>
            <a:ext cx="3362325" cy="3286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5D419B-373C-44EC-8F85-0312FD9FC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511" y="4490917"/>
            <a:ext cx="1928003" cy="20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0F37-C1A3-4DEB-A4DF-B069B92A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824" y="385146"/>
            <a:ext cx="9344722" cy="1338146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psychological barriers to effective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3878-0B94-4A88-8E54-3CE73AA875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1889" y="2102005"/>
            <a:ext cx="6233174" cy="2653990"/>
          </a:xfrm>
        </p:spPr>
        <p:txBody>
          <a:bodyPr/>
          <a:lstStyle/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Perception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Experiential barriers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Emotions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Defensiveness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B35AD-2B3B-4043-93B8-4E4DD123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83" y="5134708"/>
            <a:ext cx="3468887" cy="15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36348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2538</TotalTime>
  <Words>1139</Words>
  <Application>Microsoft Office PowerPoint</Application>
  <PresentationFormat>Widescreen</PresentationFormat>
  <Paragraphs>143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Trebuchet MS</vt:lpstr>
      <vt:lpstr>fanshawe2014ppt_16x10</vt:lpstr>
      <vt:lpstr>MGMT-6064 PROJECT LEADERSHIP  AND MANAGEMENT </vt:lpstr>
      <vt:lpstr>PowerPoint Presentation</vt:lpstr>
      <vt:lpstr>topics</vt:lpstr>
      <vt:lpstr>PowerPoint Presentation</vt:lpstr>
      <vt:lpstr>Communication model</vt:lpstr>
      <vt:lpstr>What is ‘noise’?</vt:lpstr>
      <vt:lpstr>communication barriers</vt:lpstr>
      <vt:lpstr>communication mistakes are communication messages</vt:lpstr>
      <vt:lpstr>psychological barriers to effective communication</vt:lpstr>
      <vt:lpstr>Non-verbal communication</vt:lpstr>
      <vt:lpstr>General tips for Improving interpersonal communications</vt:lpstr>
      <vt:lpstr>Tips for written and oral communication</vt:lpstr>
      <vt:lpstr>PowerPoint Presentation</vt:lpstr>
      <vt:lpstr>Active listening</vt:lpstr>
      <vt:lpstr>Listen!</vt:lpstr>
      <vt:lpstr>Improving your persuasion skills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241</cp:revision>
  <dcterms:created xsi:type="dcterms:W3CDTF">2018-09-06T22:09:34Z</dcterms:created>
  <dcterms:modified xsi:type="dcterms:W3CDTF">2023-08-17T03:19:41Z</dcterms:modified>
</cp:coreProperties>
</file>